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5" r:id="rId7"/>
    <p:sldId id="267" r:id="rId8"/>
    <p:sldId id="268" r:id="rId9"/>
    <p:sldId id="261" r:id="rId10"/>
    <p:sldId id="263" r:id="rId11"/>
    <p:sldId id="266" r:id="rId12"/>
    <p:sldId id="264" r:id="rId13"/>
    <p:sldId id="269" r:id="rId14"/>
    <p:sldId id="270" r:id="rId15"/>
    <p:sldId id="281" r:id="rId16"/>
    <p:sldId id="271" r:id="rId17"/>
    <p:sldId id="272" r:id="rId18"/>
    <p:sldId id="273" r:id="rId19"/>
    <p:sldId id="274" r:id="rId20"/>
    <p:sldId id="278" r:id="rId21"/>
    <p:sldId id="275" r:id="rId22"/>
    <p:sldId id="276" r:id="rId23"/>
    <p:sldId id="279" r:id="rId24"/>
    <p:sldId id="277"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858"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AC0271-CC8C-4845-9164-6FC95CDEA448}" type="datetimeFigureOut">
              <a:rPr lang="en-US" smtClean="0"/>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AC0271-CC8C-4845-9164-6FC95CDEA448}" type="datetimeFigureOut">
              <a:rPr lang="en-US" smtClean="0"/>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AC0271-CC8C-4845-9164-6FC95CDEA448}" type="datetimeFigureOut">
              <a:rPr lang="en-US" smtClean="0"/>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AC0271-CC8C-4845-9164-6FC95CDEA448}" type="datetimeFigureOut">
              <a:rPr lang="en-US" smtClean="0"/>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AC0271-CC8C-4845-9164-6FC95CDEA448}" type="datetimeFigureOut">
              <a:rPr lang="en-US" smtClean="0"/>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AC0271-CC8C-4845-9164-6FC95CDEA448}" type="datetimeFigureOut">
              <a:rPr lang="en-US" smtClean="0"/>
              <a:t>7/28/2011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AC0271-CC8C-4845-9164-6FC95CDEA448}" type="datetimeFigureOut">
              <a:rPr lang="en-US" smtClean="0"/>
              <a:t>7/28/2011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AC0271-CC8C-4845-9164-6FC95CDEA448}" type="datetimeFigureOut">
              <a:rPr lang="en-US" smtClean="0"/>
              <a:t>7/28/2011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AC0271-CC8C-4845-9164-6FC95CDEA448}" type="datetimeFigureOut">
              <a:rPr lang="en-US" smtClean="0"/>
              <a:t>7/28/2011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AC0271-CC8C-4845-9164-6FC95CDEA448}" type="datetimeFigureOut">
              <a:rPr lang="en-US" smtClean="0"/>
              <a:t>7/28/2011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AC0271-CC8C-4845-9164-6FC95CDEA448}" type="datetimeFigureOut">
              <a:rPr lang="en-US" smtClean="0"/>
              <a:t>7/28/2011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3889C-7806-4B64-B5FF-BEBECF887E3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74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AC0271-CC8C-4845-9164-6FC95CDEA448}" type="datetimeFigureOut">
              <a:rPr lang="en-US" smtClean="0"/>
              <a:t>7/28/2011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13889C-7806-4B64-B5FF-BEBECF887E3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7200" b="1" dirty="0" smtClean="0">
                <a:latin typeface="Bradley Hand ITC" pitchFamily="66" charset="0"/>
              </a:rPr>
              <a:t>OMG! She Did What??</a:t>
            </a:r>
            <a:endParaRPr lang="en-US" sz="7200" b="1" dirty="0">
              <a:latin typeface="Bradley Hand ITC" pitchFamily="66" charset="0"/>
            </a:endParaRPr>
          </a:p>
        </p:txBody>
      </p:sp>
      <p:sp>
        <p:nvSpPr>
          <p:cNvPr id="3" name="Subtitle 2"/>
          <p:cNvSpPr>
            <a:spLocks noGrp="1"/>
          </p:cNvSpPr>
          <p:nvPr>
            <p:ph type="subTitle" idx="1"/>
          </p:nvPr>
        </p:nvSpPr>
        <p:spPr/>
        <p:txBody>
          <a:bodyPr/>
          <a:lstStyle/>
          <a:p>
            <a:r>
              <a:rPr lang="en-US" dirty="0" smtClean="0">
                <a:solidFill>
                  <a:schemeClr val="tx2"/>
                </a:solidFill>
                <a:latin typeface="BatangChe" pitchFamily="49" charset="-127"/>
                <a:ea typeface="BatangChe" pitchFamily="49" charset="-127"/>
              </a:rPr>
              <a:t>Our Choices and their Impact on Others</a:t>
            </a:r>
            <a:endParaRPr lang="en-US" dirty="0">
              <a:solidFill>
                <a:schemeClr val="tx2"/>
              </a:solidFill>
              <a:latin typeface="BatangChe" pitchFamily="49" charset="-127"/>
              <a:ea typeface="BatangChe" pitchFamily="49" charset="-12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297362"/>
          </a:xfrm>
        </p:spPr>
        <p:txBody>
          <a:bodyPr>
            <a:normAutofit fontScale="90000"/>
          </a:bodyPr>
          <a:lstStyle/>
          <a:p>
            <a:r>
              <a:rPr lang="en-US" sz="6000" dirty="0" smtClean="0">
                <a:solidFill>
                  <a:srgbClr val="C00000"/>
                </a:solidFill>
              </a:rPr>
              <a:t>30 </a:t>
            </a:r>
            <a:r>
              <a:rPr lang="en-US" sz="6000" dirty="0"/>
              <a:t>percent of all </a:t>
            </a:r>
            <a:r>
              <a:rPr lang="en-US" sz="6000" dirty="0">
                <a:solidFill>
                  <a:srgbClr val="C00000"/>
                </a:solidFill>
              </a:rPr>
              <a:t>completed</a:t>
            </a:r>
            <a:r>
              <a:rPr lang="en-US" sz="6000" dirty="0"/>
              <a:t> suicides have been </a:t>
            </a:r>
            <a:r>
              <a:rPr lang="en-US" sz="6000" dirty="0">
                <a:solidFill>
                  <a:srgbClr val="C00000"/>
                </a:solidFill>
              </a:rPr>
              <a:t>related</a:t>
            </a:r>
            <a:r>
              <a:rPr lang="en-US" sz="6000" dirty="0"/>
              <a:t> to </a:t>
            </a:r>
            <a:r>
              <a:rPr lang="en-US" sz="6000" dirty="0">
                <a:solidFill>
                  <a:srgbClr val="C00000"/>
                </a:solidFill>
              </a:rPr>
              <a:t>sexual identity </a:t>
            </a:r>
            <a:r>
              <a:rPr lang="en-US" sz="6000" dirty="0"/>
              <a:t>crisis.</a:t>
            </a:r>
            <a:br>
              <a:rPr lang="en-US" sz="6000" dirty="0"/>
            </a:br>
            <a:endParaRPr lang="en-US" sz="6000" dirty="0"/>
          </a:p>
        </p:txBody>
      </p:sp>
      <p:sp>
        <p:nvSpPr>
          <p:cNvPr id="3" name="TextBox 2"/>
          <p:cNvSpPr txBox="1"/>
          <p:nvPr/>
        </p:nvSpPr>
        <p:spPr>
          <a:xfrm>
            <a:off x="1752600" y="5181600"/>
            <a:ext cx="5638800" cy="830997"/>
          </a:xfrm>
          <a:prstGeom prst="rect">
            <a:avLst/>
          </a:prstGeom>
          <a:noFill/>
        </p:spPr>
        <p:txBody>
          <a:bodyPr wrap="square" rtlCol="0">
            <a:spAutoFit/>
          </a:bodyPr>
          <a:lstStyle/>
          <a:p>
            <a:pPr algn="ctr"/>
            <a:r>
              <a:rPr lang="en-US" sz="4800" dirty="0" smtClean="0">
                <a:solidFill>
                  <a:schemeClr val="tx2">
                    <a:lumMod val="60000"/>
                    <a:lumOff val="40000"/>
                  </a:schemeClr>
                </a:solidFill>
              </a:rPr>
              <a:t>Completed = Dead</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pPr>
              <a:buNone/>
            </a:pPr>
            <a:r>
              <a:rPr lang="en-US" sz="5400" dirty="0" err="1" smtClean="0">
                <a:solidFill>
                  <a:schemeClr val="tx2">
                    <a:lumMod val="40000"/>
                    <a:lumOff val="60000"/>
                  </a:schemeClr>
                </a:solidFill>
              </a:rPr>
              <a:t>Bullycide</a:t>
            </a:r>
            <a:r>
              <a:rPr lang="en-US" sz="5400" dirty="0" smtClean="0">
                <a:solidFill>
                  <a:srgbClr val="C00000"/>
                </a:solidFill>
              </a:rPr>
              <a:t> </a:t>
            </a:r>
            <a:r>
              <a:rPr lang="en-US" sz="5400" dirty="0"/>
              <a:t>is a term used to describe </a:t>
            </a:r>
            <a:r>
              <a:rPr lang="en-US" sz="5400" dirty="0">
                <a:solidFill>
                  <a:srgbClr val="C00000"/>
                </a:solidFill>
              </a:rPr>
              <a:t>suicide</a:t>
            </a:r>
            <a:r>
              <a:rPr lang="en-US" sz="5400" dirty="0"/>
              <a:t> as the result of </a:t>
            </a:r>
            <a:r>
              <a:rPr lang="en-US" sz="5400" dirty="0">
                <a:solidFill>
                  <a:schemeClr val="tx2">
                    <a:lumMod val="40000"/>
                    <a:lumOff val="60000"/>
                  </a:schemeClr>
                </a:solidFill>
              </a:rPr>
              <a:t>bullying</a:t>
            </a:r>
            <a:r>
              <a:rPr lang="en-US" sz="5400" dirty="0"/>
              <a:t>.</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normAutofit/>
          </a:bodyPr>
          <a:lstStyle/>
          <a:p>
            <a:pPr>
              <a:buNone/>
            </a:pPr>
            <a:r>
              <a:rPr lang="en-US" sz="6000" dirty="0" smtClean="0">
                <a:solidFill>
                  <a:schemeClr val="tx2">
                    <a:lumMod val="60000"/>
                    <a:lumOff val="40000"/>
                  </a:schemeClr>
                </a:solidFill>
              </a:rPr>
              <a:t>44 </a:t>
            </a:r>
            <a:r>
              <a:rPr lang="en-US" sz="6000" dirty="0"/>
              <a:t>percent of children </a:t>
            </a:r>
            <a:r>
              <a:rPr lang="en-US" sz="6000" dirty="0">
                <a:solidFill>
                  <a:srgbClr val="C00000"/>
                </a:solidFill>
              </a:rPr>
              <a:t>suicides</a:t>
            </a:r>
            <a:r>
              <a:rPr lang="en-US" sz="6000" dirty="0"/>
              <a:t> have </a:t>
            </a:r>
            <a:r>
              <a:rPr lang="en-US" sz="6000" dirty="0" smtClean="0"/>
              <a:t>been caused by </a:t>
            </a:r>
            <a:r>
              <a:rPr lang="en-US" sz="6000" dirty="0">
                <a:solidFill>
                  <a:schemeClr val="tx2">
                    <a:lumMod val="60000"/>
                    <a:lumOff val="40000"/>
                  </a:schemeClr>
                </a:solidFill>
              </a:rPr>
              <a:t>bullying.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None/>
            </a:pPr>
            <a:r>
              <a:rPr lang="en-US" dirty="0"/>
              <a:t> </a:t>
            </a:r>
          </a:p>
          <a:p>
            <a:pPr>
              <a:buNone/>
            </a:pPr>
            <a:r>
              <a:rPr lang="en-US" sz="4400" dirty="0" smtClean="0"/>
              <a:t>Suicides </a:t>
            </a:r>
            <a:r>
              <a:rPr lang="en-US" sz="4400" dirty="0"/>
              <a:t>that were induced by bullying have as main </a:t>
            </a:r>
            <a:r>
              <a:rPr lang="en-US" sz="4400" dirty="0">
                <a:solidFill>
                  <a:schemeClr val="tx2">
                    <a:lumMod val="40000"/>
                    <a:lumOff val="60000"/>
                  </a:schemeClr>
                </a:solidFill>
              </a:rPr>
              <a:t>place of </a:t>
            </a:r>
            <a:r>
              <a:rPr lang="en-US" sz="4400" dirty="0" smtClean="0">
                <a:solidFill>
                  <a:srgbClr val="C00000"/>
                </a:solidFill>
              </a:rPr>
              <a:t>terror:</a:t>
            </a:r>
            <a:r>
              <a:rPr lang="en-US" sz="4400" dirty="0" smtClean="0">
                <a:solidFill>
                  <a:schemeClr val="tx2">
                    <a:lumMod val="40000"/>
                    <a:lumOff val="60000"/>
                  </a:schemeClr>
                </a:solidFill>
              </a:rPr>
              <a:t> School</a:t>
            </a:r>
            <a:r>
              <a:rPr lang="en-US" sz="4400" dirty="0"/>
              <a:t>, where children are </a:t>
            </a:r>
            <a:r>
              <a:rPr lang="en-US" sz="4400" dirty="0">
                <a:solidFill>
                  <a:schemeClr val="tx2">
                    <a:lumMod val="40000"/>
                    <a:lumOff val="60000"/>
                  </a:schemeClr>
                </a:solidFill>
              </a:rPr>
              <a:t>supposed to learn </a:t>
            </a:r>
            <a:r>
              <a:rPr lang="en-US" sz="4400" dirty="0"/>
              <a:t>new things, </a:t>
            </a:r>
            <a:r>
              <a:rPr lang="en-US" sz="4400" dirty="0" smtClean="0">
                <a:solidFill>
                  <a:srgbClr val="C00000"/>
                </a:solidFill>
              </a:rPr>
              <a:t>NOT</a:t>
            </a:r>
            <a:r>
              <a:rPr lang="en-US" sz="4400" dirty="0" smtClean="0"/>
              <a:t> to </a:t>
            </a:r>
            <a:r>
              <a:rPr lang="en-US" sz="4400" dirty="0"/>
              <a:t>decide to </a:t>
            </a:r>
            <a:r>
              <a:rPr lang="en-US" sz="4400" dirty="0">
                <a:solidFill>
                  <a:srgbClr val="C00000"/>
                </a:solidFill>
              </a:rPr>
              <a:t>end their life</a:t>
            </a:r>
          </a:p>
          <a:p>
            <a:pPr>
              <a:buNone/>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None/>
            </a:pPr>
            <a:r>
              <a:rPr lang="en-US" sz="6000" dirty="0" smtClean="0"/>
              <a:t>Its sad to think that </a:t>
            </a:r>
            <a:r>
              <a:rPr lang="en-US" sz="6000" dirty="0" smtClean="0">
                <a:solidFill>
                  <a:schemeClr val="tx2">
                    <a:lumMod val="40000"/>
                    <a:lumOff val="60000"/>
                  </a:schemeClr>
                </a:solidFill>
              </a:rPr>
              <a:t>other </a:t>
            </a:r>
            <a:r>
              <a:rPr lang="en-US" sz="6000" dirty="0">
                <a:solidFill>
                  <a:schemeClr val="tx2">
                    <a:lumMod val="40000"/>
                    <a:lumOff val="60000"/>
                  </a:schemeClr>
                </a:solidFill>
              </a:rPr>
              <a:t>kids</a:t>
            </a:r>
            <a:r>
              <a:rPr lang="en-US" sz="6000" dirty="0"/>
              <a:t>, probably of the same age, are </a:t>
            </a:r>
            <a:r>
              <a:rPr lang="en-US" sz="6000" dirty="0">
                <a:solidFill>
                  <a:schemeClr val="tx2">
                    <a:lumMod val="40000"/>
                    <a:lumOff val="60000"/>
                  </a:schemeClr>
                </a:solidFill>
              </a:rPr>
              <a:t>responsible </a:t>
            </a:r>
            <a:r>
              <a:rPr lang="en-US" sz="6000" dirty="0"/>
              <a:t>for the </a:t>
            </a:r>
            <a:r>
              <a:rPr lang="en-US" sz="6000" dirty="0">
                <a:solidFill>
                  <a:srgbClr val="C00000"/>
                </a:solidFill>
              </a:rPr>
              <a:t>death</a:t>
            </a:r>
            <a:r>
              <a:rPr lang="en-US" sz="6000" dirty="0"/>
              <a:t> of their peers.</a:t>
            </a:r>
          </a:p>
          <a:p>
            <a:pPr>
              <a:buNone/>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4800" dirty="0">
                <a:solidFill>
                  <a:srgbClr val="C00000"/>
                </a:solidFill>
              </a:rPr>
              <a:t>61</a:t>
            </a:r>
            <a:r>
              <a:rPr lang="en-US" sz="4800" dirty="0"/>
              <a:t> percent of students said they believe </a:t>
            </a:r>
            <a:r>
              <a:rPr lang="en-US" sz="4800" dirty="0">
                <a:solidFill>
                  <a:srgbClr val="C00000"/>
                </a:solidFill>
              </a:rPr>
              <a:t>students shoot </a:t>
            </a:r>
            <a:r>
              <a:rPr lang="en-US" sz="4800" dirty="0"/>
              <a:t>others at school because they have </a:t>
            </a:r>
            <a:r>
              <a:rPr lang="en-US" sz="4800" dirty="0">
                <a:solidFill>
                  <a:schemeClr val="tx2">
                    <a:lumMod val="40000"/>
                    <a:lumOff val="60000"/>
                  </a:schemeClr>
                </a:solidFill>
              </a:rPr>
              <a:t>been victims </a:t>
            </a:r>
            <a:r>
              <a:rPr lang="en-US" sz="4800" dirty="0"/>
              <a:t>of </a:t>
            </a:r>
            <a:r>
              <a:rPr lang="en-US" sz="4800" dirty="0">
                <a:solidFill>
                  <a:schemeClr val="tx2">
                    <a:lumMod val="40000"/>
                    <a:lumOff val="60000"/>
                  </a:schemeClr>
                </a:solidFill>
              </a:rPr>
              <a:t>physical violence </a:t>
            </a:r>
            <a:r>
              <a:rPr lang="en-US" sz="4800" dirty="0"/>
              <a:t>at home or at school.</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8" name="Picture Placeholder 7" descr="black-eye.jpg"/>
          <p:cNvPicPr>
            <a:picLocks noGrp="1" noChangeAspect="1"/>
          </p:cNvPicPr>
          <p:nvPr>
            <p:ph type="pic" idx="1"/>
          </p:nvPr>
        </p:nvPicPr>
        <p:blipFill>
          <a:blip r:embed="rId2" cstate="print"/>
          <a:srcRect/>
          <a:stretch>
            <a:fillRect/>
          </a:stretch>
        </p:blipFill>
        <p:spPr>
          <a:xfrm>
            <a:off x="1752600" y="914400"/>
            <a:ext cx="5486400" cy="41148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6" name="Text Placeholder 5"/>
          <p:cNvSpPr>
            <a:spLocks noGrp="1"/>
          </p:cNvSpPr>
          <p:nvPr>
            <p:ph type="body" sz="half" idx="2"/>
          </p:nvPr>
        </p:nvSpPr>
        <p:spPr>
          <a:xfrm>
            <a:off x="1905000" y="5638800"/>
            <a:ext cx="5486400" cy="804862"/>
          </a:xfrm>
        </p:spPr>
        <p:txBody>
          <a:bodyPr>
            <a:normAutofit fontScale="85000" lnSpcReduction="10000"/>
          </a:bodyPr>
          <a:lstStyle/>
          <a:p>
            <a:r>
              <a:rPr lang="en-US" sz="4400" dirty="0" smtClean="0">
                <a:solidFill>
                  <a:srgbClr val="C00000"/>
                </a:solidFill>
                <a:latin typeface="Broadway" pitchFamily="82" charset="0"/>
              </a:rPr>
              <a:t>282,000 per month</a:t>
            </a:r>
            <a:endParaRPr lang="en-US" sz="4400" dirty="0">
              <a:solidFill>
                <a:srgbClr val="C00000"/>
              </a:solidFill>
              <a:latin typeface="Broadway" pitchFamily="8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Placeholder 4" descr="bullies headlines.jpg"/>
          <p:cNvPicPr>
            <a:picLocks noGrp="1" noChangeAspect="1"/>
          </p:cNvPicPr>
          <p:nvPr>
            <p:ph type="pic" idx="1"/>
          </p:nvPr>
        </p:nvPicPr>
        <p:blipFill>
          <a:blip r:embed="rId2" cstate="print"/>
          <a:srcRect l="13679" r="13679"/>
          <a:stretch>
            <a:fillRect/>
          </a:stretch>
        </p:blipFill>
        <p:spPr>
          <a:xfrm>
            <a:off x="1447800" y="1066800"/>
            <a:ext cx="6477000" cy="485775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4" name="Text Placeholder 3"/>
          <p:cNvSpPr>
            <a:spLocks noGrp="1"/>
          </p:cNvSpPr>
          <p:nvPr>
            <p:ph type="body" sz="half" idx="2"/>
          </p:nvPr>
        </p:nvSpPr>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rl-bullies.jpg"/>
          <p:cNvPicPr>
            <a:picLocks noChangeAspect="1"/>
          </p:cNvPicPr>
          <p:nvPr/>
        </p:nvPicPr>
        <p:blipFill>
          <a:blip r:embed="rId2" cstate="print"/>
          <a:stretch>
            <a:fillRect/>
          </a:stretch>
        </p:blipFill>
        <p:spPr>
          <a:xfrm>
            <a:off x="1828800" y="1295400"/>
            <a:ext cx="5609167" cy="4038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icitm.jpg"/>
          <p:cNvPicPr>
            <a:picLocks noChangeAspect="1"/>
          </p:cNvPicPr>
          <p:nvPr/>
        </p:nvPicPr>
        <p:blipFill>
          <a:blip r:embed="rId2" cstate="print"/>
          <a:stretch>
            <a:fillRect/>
          </a:stretch>
        </p:blipFill>
        <p:spPr>
          <a:xfrm>
            <a:off x="1447800" y="1219200"/>
            <a:ext cx="6293134" cy="4216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2146300"/>
          </a:xfrm>
        </p:spPr>
        <p:txBody>
          <a:bodyPr>
            <a:normAutofit/>
          </a:bodyPr>
          <a:lstStyle/>
          <a:p>
            <a:pPr algn="ctr"/>
            <a:r>
              <a:rPr lang="en-US" sz="6000" dirty="0" smtClean="0">
                <a:latin typeface="Broadway" pitchFamily="82" charset="0"/>
              </a:rPr>
              <a:t>O </a:t>
            </a:r>
            <a:r>
              <a:rPr lang="en-US" sz="6000" dirty="0" err="1" smtClean="0">
                <a:latin typeface="Broadway" pitchFamily="82" charset="0"/>
              </a:rPr>
              <a:t>O</a:t>
            </a:r>
            <a:r>
              <a:rPr lang="en-US" sz="6000" dirty="0" smtClean="0">
                <a:latin typeface="Broadway" pitchFamily="82" charset="0"/>
              </a:rPr>
              <a:t> </a:t>
            </a:r>
            <a:r>
              <a:rPr lang="en-US" sz="6000" dirty="0" err="1" smtClean="0">
                <a:solidFill>
                  <a:srgbClr val="FF0000"/>
                </a:solidFill>
                <a:latin typeface="Broadway" pitchFamily="82" charset="0"/>
              </a:rPr>
              <a:t>O</a:t>
            </a:r>
            <a:r>
              <a:rPr lang="en-US" sz="6000" dirty="0" smtClean="0">
                <a:latin typeface="Broadway" pitchFamily="82" charset="0"/>
              </a:rPr>
              <a:t> </a:t>
            </a:r>
            <a:r>
              <a:rPr lang="en-US" sz="6000" dirty="0" err="1" smtClean="0">
                <a:latin typeface="Broadway" pitchFamily="82" charset="0"/>
              </a:rPr>
              <a:t>O</a:t>
            </a:r>
            <a:r>
              <a:rPr lang="en-US" sz="6000" dirty="0" smtClean="0">
                <a:latin typeface="Broadway" pitchFamily="82" charset="0"/>
              </a:rPr>
              <a:t> </a:t>
            </a:r>
            <a:r>
              <a:rPr lang="en-US" sz="6000" dirty="0" err="1" smtClean="0">
                <a:latin typeface="Broadway" pitchFamily="82" charset="0"/>
              </a:rPr>
              <a:t>O</a:t>
            </a:r>
            <a:r>
              <a:rPr lang="en-US" sz="6000" dirty="0" smtClean="0">
                <a:latin typeface="Broadway" pitchFamily="82" charset="0"/>
              </a:rPr>
              <a:t> </a:t>
            </a:r>
            <a:r>
              <a:rPr lang="en-US" sz="6000" dirty="0" err="1" smtClean="0">
                <a:latin typeface="Broadway" pitchFamily="82" charset="0"/>
              </a:rPr>
              <a:t>O</a:t>
            </a:r>
            <a:r>
              <a:rPr lang="en-US" sz="6000" dirty="0" smtClean="0">
                <a:latin typeface="Broadway" pitchFamily="82" charset="0"/>
              </a:rPr>
              <a:t>  </a:t>
            </a:r>
            <a:r>
              <a:rPr lang="en-US" sz="6000" dirty="0">
                <a:latin typeface="Broadway" pitchFamily="82" charset="0"/>
              </a:rPr>
              <a:t/>
            </a:r>
            <a:br>
              <a:rPr lang="en-US" sz="6000" dirty="0">
                <a:latin typeface="Broadway" pitchFamily="82" charset="0"/>
              </a:rPr>
            </a:br>
            <a:r>
              <a:rPr lang="en-US" sz="6000" dirty="0" smtClean="0">
                <a:latin typeface="Broadway" pitchFamily="82" charset="0"/>
              </a:rPr>
              <a:t>1 2 3 4 5 6 7</a:t>
            </a:r>
            <a:endParaRPr lang="en-US" sz="6000" dirty="0">
              <a:latin typeface="Broadway" pitchFamily="82" charset="0"/>
            </a:endParaRPr>
          </a:p>
        </p:txBody>
      </p:sp>
      <p:sp>
        <p:nvSpPr>
          <p:cNvPr id="3" name="Text Placeholder 2"/>
          <p:cNvSpPr>
            <a:spLocks noGrp="1"/>
          </p:cNvSpPr>
          <p:nvPr>
            <p:ph type="body" idx="1"/>
          </p:nvPr>
        </p:nvSpPr>
        <p:spPr>
          <a:xfrm>
            <a:off x="722313" y="228601"/>
            <a:ext cx="7772400" cy="4178300"/>
          </a:xfrm>
        </p:spPr>
        <p:txBody>
          <a:bodyPr>
            <a:normAutofit fontScale="25000" lnSpcReduction="20000"/>
          </a:bodyPr>
          <a:lstStyle/>
          <a:p>
            <a:pPr algn="ctr"/>
            <a:r>
              <a:rPr lang="en-US" sz="21600" dirty="0">
                <a:solidFill>
                  <a:schemeClr val="tx1"/>
                </a:solidFill>
              </a:rPr>
              <a:t>about one in seven students in grades kindergarten through 12th grade is either a bully or has been a victim of bullying.</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llied.jpg"/>
          <p:cNvPicPr>
            <a:picLocks noChangeAspect="1"/>
          </p:cNvPicPr>
          <p:nvPr/>
        </p:nvPicPr>
        <p:blipFill>
          <a:blip r:embed="rId2" cstate="print"/>
          <a:stretch>
            <a:fillRect/>
          </a:stretch>
        </p:blipFill>
        <p:spPr>
          <a:xfrm>
            <a:off x="1752600" y="1219200"/>
            <a:ext cx="5505450" cy="4164379"/>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ooses.jpg"/>
          <p:cNvPicPr>
            <a:picLocks noChangeAspect="1"/>
          </p:cNvPicPr>
          <p:nvPr/>
        </p:nvPicPr>
        <p:blipFill>
          <a:blip r:embed="rId2" cstate="print"/>
          <a:stretch>
            <a:fillRect/>
          </a:stretch>
        </p:blipFill>
        <p:spPr>
          <a:xfrm>
            <a:off x="1447800" y="990600"/>
            <a:ext cx="6350000" cy="32893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8193" name="Rectangle 1"/>
          <p:cNvSpPr>
            <a:spLocks noChangeArrowheads="1"/>
          </p:cNvSpPr>
          <p:nvPr/>
        </p:nvSpPr>
        <p:spPr bwMode="auto">
          <a:xfrm>
            <a:off x="-297355" y="5048563"/>
            <a:ext cx="9136556"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44 </a:t>
            </a:r>
            <a:r>
              <a:rPr kumimoji="0" lang="en-US" sz="4400" b="0" i="0" u="none" strike="noStrike" cap="none" normalizeH="0" baseline="0" dirty="0" smtClean="0">
                <a:ln>
                  <a:noFill/>
                </a:ln>
                <a:effectLst/>
                <a:latin typeface="Times New Roman" pitchFamily="18" charset="0"/>
                <a:ea typeface="Calibri" pitchFamily="34" charset="0"/>
                <a:cs typeface="Times New Roman" pitchFamily="18" charset="0"/>
              </a:rPr>
              <a:t>percent of children suicides have</a:t>
            </a:r>
          </a:p>
          <a:p>
            <a:pPr marL="0" marR="0" lvl="0" indent="0" algn="ctr" defTabSz="914400" rtl="0" eaLnBrk="1" fontAlgn="base" latinLnBrk="0" hangingPunct="1">
              <a:lnSpc>
                <a:spcPct val="100000"/>
              </a:lnSpc>
              <a:spcBef>
                <a:spcPct val="0"/>
              </a:spcBef>
              <a:spcAft>
                <a:spcPct val="0"/>
              </a:spcAft>
              <a:buClrTx/>
              <a:buSzTx/>
              <a:buFontTx/>
              <a:buNone/>
              <a:tabLst/>
            </a:pPr>
            <a:r>
              <a:rPr lang="en-US" sz="4400" dirty="0" smtClean="0">
                <a:latin typeface="Times New Roman" pitchFamily="18" charset="0"/>
                <a:cs typeface="Times New Roman" pitchFamily="18" charset="0"/>
              </a:rPr>
              <a:t>Been </a:t>
            </a:r>
            <a:r>
              <a:rPr lang="en-US" sz="4400" dirty="0" smtClean="0">
                <a:solidFill>
                  <a:srgbClr val="FF0000"/>
                </a:solidFill>
                <a:latin typeface="Times New Roman" pitchFamily="18" charset="0"/>
                <a:cs typeface="Times New Roman" pitchFamily="18" charset="0"/>
              </a:rPr>
              <a:t>BULLYCIDES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icide_boy_3_by_hamstler.jpg"/>
          <p:cNvPicPr>
            <a:picLocks noChangeAspect="1"/>
          </p:cNvPicPr>
          <p:nvPr/>
        </p:nvPicPr>
        <p:blipFill>
          <a:blip r:embed="rId2" cstate="print"/>
          <a:stretch>
            <a:fillRect/>
          </a:stretch>
        </p:blipFill>
        <p:spPr>
          <a:xfrm>
            <a:off x="838200" y="609600"/>
            <a:ext cx="7620000" cy="56388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hool shooting.jpg"/>
          <p:cNvPicPr>
            <a:picLocks noChangeAspect="1"/>
          </p:cNvPicPr>
          <p:nvPr/>
        </p:nvPicPr>
        <p:blipFill>
          <a:blip r:embed="rId2" cstate="print"/>
          <a:stretch>
            <a:fillRect/>
          </a:stretch>
        </p:blipFill>
        <p:spPr>
          <a:xfrm>
            <a:off x="1828800" y="990600"/>
            <a:ext cx="6019800" cy="451485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imbine shooting.jpg"/>
          <p:cNvPicPr>
            <a:picLocks noChangeAspect="1"/>
          </p:cNvPicPr>
          <p:nvPr/>
        </p:nvPicPr>
        <p:blipFill>
          <a:blip r:embed="rId2" cstate="print"/>
          <a:stretch>
            <a:fillRect/>
          </a:stretch>
        </p:blipFill>
        <p:spPr>
          <a:xfrm>
            <a:off x="952500" y="1009650"/>
            <a:ext cx="7239000" cy="48387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6600" dirty="0"/>
          </a:p>
        </p:txBody>
      </p:sp>
      <p:sp>
        <p:nvSpPr>
          <p:cNvPr id="3" name="Content Placeholder 2"/>
          <p:cNvSpPr>
            <a:spLocks noGrp="1"/>
          </p:cNvSpPr>
          <p:nvPr>
            <p:ph idx="1"/>
          </p:nvPr>
        </p:nvSpPr>
        <p:spPr/>
        <p:txBody>
          <a:bodyPr>
            <a:normAutofit/>
          </a:bodyPr>
          <a:lstStyle/>
          <a:p>
            <a:pPr algn="ctr">
              <a:buNone/>
            </a:pPr>
            <a:r>
              <a:rPr lang="en-US" sz="6600" dirty="0" smtClean="0"/>
              <a:t>It shouldn't take suicide or school shootings to realize bulling is bad. </a:t>
            </a:r>
            <a:endParaRPr lang="en-US" sz="6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4953000"/>
          </a:xfrm>
        </p:spPr>
        <p:txBody>
          <a:bodyPr>
            <a:normAutofit fontScale="90000"/>
          </a:bodyPr>
          <a:lstStyle/>
          <a:p>
            <a:r>
              <a:rPr lang="en-US" dirty="0"/>
              <a:t> </a:t>
            </a:r>
            <a:br>
              <a:rPr lang="en-US" dirty="0"/>
            </a:br>
            <a:r>
              <a:rPr lang="en-US" sz="6000" dirty="0">
                <a:solidFill>
                  <a:srgbClr val="C00000"/>
                </a:solidFill>
              </a:rPr>
              <a:t>15</a:t>
            </a:r>
            <a:r>
              <a:rPr lang="en-US" sz="6000" dirty="0"/>
              <a:t> percent of all students who don't show up for school report it to being out of </a:t>
            </a:r>
            <a:r>
              <a:rPr lang="en-US" sz="6000" dirty="0">
                <a:solidFill>
                  <a:srgbClr val="C00000"/>
                </a:solidFill>
              </a:rPr>
              <a:t>fear</a:t>
            </a:r>
            <a:r>
              <a:rPr lang="en-US" sz="6000" dirty="0"/>
              <a:t> of being bullied while at school</a:t>
            </a:r>
            <a:r>
              <a:rPr lang="en-US" sz="6000" dirty="0" smtClean="0"/>
              <a:t>.</a:t>
            </a:r>
            <a:br>
              <a:rPr lang="en-US" sz="6000" dirty="0" smtClean="0"/>
            </a:br>
            <a:r>
              <a:rPr lang="en-US" dirty="0"/>
              <a:t/>
            </a:r>
            <a:br>
              <a:rPr lang="en-US" dirty="0"/>
            </a:br>
            <a:r>
              <a:rPr lang="en-US" sz="3600" dirty="0" smtClean="0"/>
              <a:t>“</a:t>
            </a:r>
            <a:r>
              <a:rPr lang="en-US" sz="3600" dirty="0" smtClean="0">
                <a:solidFill>
                  <a:schemeClr val="accent4">
                    <a:lumMod val="60000"/>
                    <a:lumOff val="40000"/>
                  </a:schemeClr>
                </a:solidFill>
              </a:rPr>
              <a:t>I haven’t seen that looser around lately</a:t>
            </a:r>
            <a:r>
              <a:rPr lang="en-US" sz="3600" dirty="0" smtClean="0"/>
              <a:t>”</a:t>
            </a:r>
            <a:r>
              <a:rPr lang="en-US" sz="3600" dirty="0" smtClean="0">
                <a:solidFill>
                  <a:schemeClr val="accent4">
                    <a:lumMod val="60000"/>
                    <a:lumOff val="40000"/>
                  </a:schemeClr>
                </a:solidFill>
              </a:rPr>
              <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a:t>
            </a:r>
            <a:r>
              <a:rPr lang="en-US" sz="3600" i="1" dirty="0" smtClean="0">
                <a:solidFill>
                  <a:schemeClr val="accent4">
                    <a:lumMod val="60000"/>
                    <a:lumOff val="40000"/>
                  </a:schemeClr>
                </a:solidFill>
              </a:rPr>
              <a:t>eh.</a:t>
            </a:r>
            <a:r>
              <a:rPr lang="en-US" sz="3600" dirty="0" smtClean="0">
                <a:solidFill>
                  <a:schemeClr val="accent4">
                    <a:lumMod val="60000"/>
                    <a:lumOff val="40000"/>
                  </a:schemeClr>
                </a:solidFill>
              </a:rPr>
              <a:t>..</a:t>
            </a:r>
            <a:r>
              <a:rPr lang="en-US" sz="3600" i="1" dirty="0" err="1" smtClean="0">
                <a:solidFill>
                  <a:schemeClr val="accent4">
                    <a:lumMod val="60000"/>
                    <a:lumOff val="40000"/>
                  </a:schemeClr>
                </a:solidFill>
              </a:rPr>
              <a:t>Prolly</a:t>
            </a:r>
            <a:r>
              <a:rPr lang="en-US" sz="3600" i="1" dirty="0" smtClean="0">
                <a:solidFill>
                  <a:schemeClr val="accent4">
                    <a:lumMod val="60000"/>
                    <a:lumOff val="40000"/>
                  </a:schemeClr>
                </a:solidFill>
              </a:rPr>
              <a:t> </a:t>
            </a:r>
            <a:r>
              <a:rPr lang="en-US" sz="3600" i="1" dirty="0" smtClean="0">
                <a:solidFill>
                  <a:srgbClr val="C00000"/>
                </a:solidFill>
              </a:rPr>
              <a:t>killed </a:t>
            </a:r>
            <a:r>
              <a:rPr lang="en-US" sz="3600" i="1" dirty="0" smtClean="0">
                <a:solidFill>
                  <a:schemeClr val="accent4">
                    <a:lumMod val="60000"/>
                    <a:lumOff val="40000"/>
                  </a:schemeClr>
                </a:solidFill>
              </a:rPr>
              <a:t>himself or </a:t>
            </a:r>
            <a:r>
              <a:rPr lang="en-US" sz="3600" i="1" dirty="0" err="1" smtClean="0">
                <a:solidFill>
                  <a:schemeClr val="accent4">
                    <a:lumMod val="60000"/>
                    <a:lumOff val="40000"/>
                  </a:schemeClr>
                </a:solidFill>
              </a:rPr>
              <a:t>somethin</a:t>
            </a:r>
            <a:r>
              <a:rPr lang="en-US" sz="3600" i="1" dirty="0" smtClean="0">
                <a:solidFill>
                  <a:schemeClr val="accent4">
                    <a:lumMod val="60000"/>
                    <a:lumOff val="40000"/>
                  </a:schemeClr>
                </a:solidFill>
              </a:rPr>
              <a:t>’” </a:t>
            </a:r>
            <a:endParaRPr lang="en-US" dirty="0">
              <a:solidFill>
                <a:schemeClr val="accent4">
                  <a:lumMod val="60000"/>
                  <a:lumOff val="4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a:bodyPr>
          <a:lstStyle/>
          <a:p>
            <a:r>
              <a:rPr lang="en-US" dirty="0">
                <a:solidFill>
                  <a:srgbClr val="C00000"/>
                </a:solidFill>
              </a:rPr>
              <a:t>Bullying</a:t>
            </a:r>
            <a:r>
              <a:rPr lang="en-US" dirty="0"/>
              <a:t> can include various types of behavior from physical attacks, to </a:t>
            </a:r>
            <a:r>
              <a:rPr lang="en-US" dirty="0">
                <a:solidFill>
                  <a:srgbClr val="C00000"/>
                </a:solidFill>
              </a:rPr>
              <a:t>destroying</a:t>
            </a:r>
            <a:r>
              <a:rPr lang="en-US" dirty="0"/>
              <a:t> one's personal property or clothing, verbal abuse, starting </a:t>
            </a:r>
            <a:r>
              <a:rPr lang="en-US" dirty="0">
                <a:solidFill>
                  <a:srgbClr val="C00000"/>
                </a:solidFill>
              </a:rPr>
              <a:t>rumors</a:t>
            </a:r>
            <a:r>
              <a:rPr lang="en-US" dirty="0"/>
              <a:t>, name calling, </a:t>
            </a:r>
            <a:r>
              <a:rPr lang="en-US" dirty="0" smtClean="0">
                <a:solidFill>
                  <a:srgbClr val="C00000"/>
                </a:solidFill>
              </a:rPr>
              <a:t>verbal attacks online</a:t>
            </a:r>
            <a:r>
              <a:rPr lang="en-US" dirty="0" smtClean="0"/>
              <a:t> </a:t>
            </a:r>
            <a:r>
              <a:rPr lang="en-US" dirty="0"/>
              <a:t>as well as other forms of </a:t>
            </a:r>
            <a:r>
              <a:rPr lang="en-US" dirty="0" err="1" smtClean="0"/>
              <a:t>Cyberbullying</a:t>
            </a:r>
            <a:r>
              <a:rPr lang="en-US" dirty="0"/>
              <a:t>.</a:t>
            </a:r>
            <a:br>
              <a:rPr lang="en-US" dirty="0"/>
            </a:br>
            <a:r>
              <a:rPr lang="en-US" dirty="0"/>
              <a:t> </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533400" y="457200"/>
            <a:ext cx="8229600" cy="6096000"/>
          </a:xfrm>
        </p:spPr>
        <p:txBody>
          <a:bodyPr>
            <a:normAutofit fontScale="90000"/>
          </a:bodyPr>
          <a:lstStyle/>
          <a:p>
            <a:r>
              <a:rPr lang="en-US" dirty="0" smtClean="0">
                <a:solidFill>
                  <a:srgbClr val="C00000"/>
                </a:solidFill>
              </a:rPr>
              <a:t/>
            </a:r>
            <a:br>
              <a:rPr lang="en-US" dirty="0" smtClean="0">
                <a:solidFill>
                  <a:srgbClr val="C00000"/>
                </a:solidFill>
              </a:rPr>
            </a:br>
            <a:r>
              <a:rPr lang="en-US" dirty="0" smtClean="0"/>
              <a:t>Physical Bullying includes:</a:t>
            </a:r>
            <a:r>
              <a:rPr lang="en-US" dirty="0">
                <a:solidFill>
                  <a:srgbClr val="C00000"/>
                </a:solidFill>
              </a:rPr>
              <a:t/>
            </a:r>
            <a:br>
              <a:rPr lang="en-US" dirty="0">
                <a:solidFill>
                  <a:srgbClr val="C00000"/>
                </a:solidFill>
              </a:rPr>
            </a:br>
            <a:r>
              <a:rPr lang="en-US" dirty="0" smtClean="0">
                <a:solidFill>
                  <a:srgbClr val="C00000"/>
                </a:solidFill>
              </a:rPr>
              <a:t>H</a:t>
            </a:r>
            <a:r>
              <a:rPr lang="en-US" dirty="0" smtClean="0">
                <a:solidFill>
                  <a:schemeClr val="accent5">
                    <a:lumMod val="60000"/>
                    <a:lumOff val="40000"/>
                  </a:schemeClr>
                </a:solidFill>
              </a:rPr>
              <a:t>itting </a:t>
            </a:r>
            <a:br>
              <a:rPr lang="en-US" dirty="0" smtClean="0">
                <a:solidFill>
                  <a:schemeClr val="accent5">
                    <a:lumMod val="60000"/>
                    <a:lumOff val="40000"/>
                  </a:schemeClr>
                </a:solidFill>
              </a:rPr>
            </a:br>
            <a:r>
              <a:rPr lang="en-US" dirty="0" smtClean="0">
                <a:solidFill>
                  <a:schemeClr val="accent5">
                    <a:lumMod val="60000"/>
                    <a:lumOff val="40000"/>
                  </a:schemeClr>
                </a:solidFill>
              </a:rPr>
              <a:t> </a:t>
            </a:r>
            <a:r>
              <a:rPr lang="en-US" dirty="0" smtClean="0">
                <a:solidFill>
                  <a:srgbClr val="C00000"/>
                </a:solidFill>
              </a:rPr>
              <a:t>P</a:t>
            </a:r>
            <a:r>
              <a:rPr lang="en-US" dirty="0" smtClean="0">
                <a:solidFill>
                  <a:schemeClr val="accent5">
                    <a:lumMod val="60000"/>
                    <a:lumOff val="40000"/>
                  </a:schemeClr>
                </a:solidFill>
              </a:rPr>
              <a:t>ushing </a:t>
            </a:r>
            <a:br>
              <a:rPr lang="en-US" dirty="0" smtClean="0">
                <a:solidFill>
                  <a:schemeClr val="accent5">
                    <a:lumMod val="60000"/>
                    <a:lumOff val="40000"/>
                  </a:schemeClr>
                </a:solidFill>
              </a:rPr>
            </a:br>
            <a:r>
              <a:rPr lang="en-US" dirty="0" smtClean="0">
                <a:solidFill>
                  <a:srgbClr val="C00000"/>
                </a:solidFill>
              </a:rPr>
              <a:t>T</a:t>
            </a:r>
            <a:r>
              <a:rPr lang="en-US" dirty="0" smtClean="0">
                <a:solidFill>
                  <a:schemeClr val="accent5">
                    <a:lumMod val="60000"/>
                    <a:lumOff val="40000"/>
                  </a:schemeClr>
                </a:solidFill>
              </a:rPr>
              <a:t>ripping</a:t>
            </a:r>
            <a:br>
              <a:rPr lang="en-US" dirty="0" smtClean="0">
                <a:solidFill>
                  <a:schemeClr val="accent5">
                    <a:lumMod val="60000"/>
                    <a:lumOff val="40000"/>
                  </a:schemeClr>
                </a:solidFill>
              </a:rPr>
            </a:br>
            <a:r>
              <a:rPr lang="en-US" dirty="0" smtClean="0">
                <a:solidFill>
                  <a:schemeClr val="accent5">
                    <a:lumMod val="60000"/>
                    <a:lumOff val="40000"/>
                  </a:schemeClr>
                </a:solidFill>
              </a:rPr>
              <a:t> </a:t>
            </a:r>
            <a:r>
              <a:rPr lang="en-US" dirty="0" smtClean="0">
                <a:solidFill>
                  <a:srgbClr val="C00000"/>
                </a:solidFill>
              </a:rPr>
              <a:t>S</a:t>
            </a:r>
            <a:r>
              <a:rPr lang="en-US" dirty="0" smtClean="0">
                <a:solidFill>
                  <a:schemeClr val="accent5">
                    <a:lumMod val="60000"/>
                    <a:lumOff val="40000"/>
                  </a:schemeClr>
                </a:solidFill>
              </a:rPr>
              <a:t>lapping </a:t>
            </a:r>
            <a:br>
              <a:rPr lang="en-US" dirty="0" smtClean="0">
                <a:solidFill>
                  <a:schemeClr val="accent5">
                    <a:lumMod val="60000"/>
                    <a:lumOff val="40000"/>
                  </a:schemeClr>
                </a:solidFill>
              </a:rPr>
            </a:br>
            <a:r>
              <a:rPr lang="en-US" dirty="0" smtClean="0">
                <a:solidFill>
                  <a:srgbClr val="C00000"/>
                </a:solidFill>
              </a:rPr>
              <a:t>S</a:t>
            </a:r>
            <a:r>
              <a:rPr lang="en-US" dirty="0" smtClean="0">
                <a:solidFill>
                  <a:schemeClr val="accent5">
                    <a:lumMod val="60000"/>
                    <a:lumOff val="40000"/>
                  </a:schemeClr>
                </a:solidFill>
              </a:rPr>
              <a:t>pitting </a:t>
            </a:r>
            <a:br>
              <a:rPr lang="en-US" dirty="0" smtClean="0">
                <a:solidFill>
                  <a:schemeClr val="accent5">
                    <a:lumMod val="60000"/>
                    <a:lumOff val="40000"/>
                  </a:schemeClr>
                </a:solidFill>
              </a:rPr>
            </a:br>
            <a:r>
              <a:rPr lang="en-US" dirty="0" smtClean="0">
                <a:solidFill>
                  <a:srgbClr val="C00000"/>
                </a:solidFill>
              </a:rPr>
              <a:t>P</a:t>
            </a:r>
            <a:r>
              <a:rPr lang="en-US" dirty="0" smtClean="0">
                <a:solidFill>
                  <a:schemeClr val="accent5">
                    <a:lumMod val="60000"/>
                    <a:lumOff val="40000"/>
                  </a:schemeClr>
                </a:solidFill>
              </a:rPr>
              <a:t>unching</a:t>
            </a:r>
            <a:br>
              <a:rPr lang="en-US" dirty="0" smtClean="0">
                <a:solidFill>
                  <a:schemeClr val="accent5">
                    <a:lumMod val="60000"/>
                    <a:lumOff val="40000"/>
                  </a:schemeClr>
                </a:solidFill>
              </a:rPr>
            </a:br>
            <a:r>
              <a:rPr lang="en-US" dirty="0" smtClean="0">
                <a:solidFill>
                  <a:srgbClr val="C00000"/>
                </a:solidFill>
              </a:rPr>
              <a:t>K</a:t>
            </a:r>
            <a:r>
              <a:rPr lang="en-US" dirty="0" smtClean="0">
                <a:solidFill>
                  <a:schemeClr val="accent5">
                    <a:lumMod val="60000"/>
                    <a:lumOff val="40000"/>
                  </a:schemeClr>
                </a:solidFill>
              </a:rPr>
              <a:t>icking</a:t>
            </a:r>
            <a:br>
              <a:rPr lang="en-US" dirty="0" smtClean="0">
                <a:solidFill>
                  <a:schemeClr val="accent5">
                    <a:lumMod val="60000"/>
                    <a:lumOff val="40000"/>
                  </a:schemeClr>
                </a:solidFill>
              </a:rPr>
            </a:br>
            <a:r>
              <a:rPr lang="en-US" sz="4900" dirty="0">
                <a:solidFill>
                  <a:srgbClr val="C00000"/>
                </a:solidFill>
              </a:rPr>
              <a:t>P</a:t>
            </a:r>
            <a:r>
              <a:rPr lang="en-US" dirty="0" smtClean="0">
                <a:solidFill>
                  <a:schemeClr val="accent5">
                    <a:lumMod val="60000"/>
                    <a:lumOff val="40000"/>
                  </a:schemeClr>
                </a:solidFill>
              </a:rPr>
              <a:t>ulling </a:t>
            </a:r>
            <a:r>
              <a:rPr lang="en-US" dirty="0" smtClean="0">
                <a:solidFill>
                  <a:srgbClr val="C00000"/>
                </a:solidFill>
              </a:rPr>
              <a:t>H</a:t>
            </a:r>
            <a:r>
              <a:rPr lang="en-US" dirty="0" smtClean="0">
                <a:solidFill>
                  <a:schemeClr val="accent5">
                    <a:lumMod val="60000"/>
                    <a:lumOff val="40000"/>
                  </a:schemeClr>
                </a:solidFill>
              </a:rPr>
              <a:t>air</a:t>
            </a:r>
            <a:br>
              <a:rPr lang="en-US" dirty="0" smtClean="0">
                <a:solidFill>
                  <a:schemeClr val="accent5">
                    <a:lumMod val="60000"/>
                    <a:lumOff val="40000"/>
                  </a:schemeClr>
                </a:solidFill>
              </a:rPr>
            </a:br>
            <a:r>
              <a:rPr lang="en-US" dirty="0" smtClean="0">
                <a:solidFill>
                  <a:schemeClr val="accent5">
                    <a:lumMod val="60000"/>
                    <a:lumOff val="40000"/>
                  </a:schemeClr>
                </a:solidFill>
              </a:rPr>
              <a:t> </a:t>
            </a:r>
            <a:r>
              <a:rPr lang="en-US" dirty="0">
                <a:solidFill>
                  <a:srgbClr val="C00000"/>
                </a:solidFill>
              </a:rPr>
              <a:t>B</a:t>
            </a:r>
            <a:r>
              <a:rPr lang="en-US" dirty="0" smtClean="0">
                <a:solidFill>
                  <a:schemeClr val="accent5">
                    <a:lumMod val="60000"/>
                    <a:lumOff val="40000"/>
                  </a:schemeClr>
                </a:solidFill>
              </a:rPr>
              <a:t>inding</a:t>
            </a:r>
            <a:r>
              <a:rPr lang="en-US" dirty="0" smtClean="0">
                <a:solidFill>
                  <a:srgbClr val="C00000"/>
                </a:solidFill>
              </a:rPr>
              <a:t/>
            </a:r>
            <a:br>
              <a:rPr lang="en-US" dirty="0" smtClean="0">
                <a:solidFill>
                  <a:srgbClr val="C00000"/>
                </a:solidFill>
              </a:rPr>
            </a:br>
            <a:r>
              <a:rPr lang="en-US" dirty="0" smtClean="0">
                <a:solidFill>
                  <a:srgbClr val="C00000"/>
                </a:solidFill>
              </a:rPr>
              <a:t> </a:t>
            </a:r>
            <a:r>
              <a:rPr lang="en-US" dirty="0" smtClean="0"/>
              <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1"/>
                                          </p:val>
                                        </p:tav>
                                        <p:tav tm="100000">
                                          <p:val>
                                            <p:strVal val="#ppt_x"/>
                                          </p:val>
                                        </p:tav>
                                      </p:tavLst>
                                    </p:anim>
                                    <p:anim calcmode="lin" valueType="num">
                                      <p:cBhvr>
                                        <p:cTn id="9"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Verbal Bullying Includes: </a:t>
            </a:r>
            <a:endParaRPr lang="en-US" dirty="0"/>
          </a:p>
        </p:txBody>
      </p:sp>
      <p:sp>
        <p:nvSpPr>
          <p:cNvPr id="6" name="Content Placeholder 5"/>
          <p:cNvSpPr>
            <a:spLocks noGrp="1"/>
          </p:cNvSpPr>
          <p:nvPr>
            <p:ph idx="1"/>
          </p:nvPr>
        </p:nvSpPr>
        <p:spPr/>
        <p:txBody>
          <a:bodyPr>
            <a:normAutofit lnSpcReduction="10000"/>
          </a:bodyPr>
          <a:lstStyle/>
          <a:p>
            <a:pPr algn="ctr">
              <a:buNone/>
            </a:pPr>
            <a:r>
              <a:rPr lang="en-US" dirty="0" smtClean="0">
                <a:solidFill>
                  <a:srgbClr val="C00000"/>
                </a:solidFill>
              </a:rPr>
              <a:t>N</a:t>
            </a:r>
            <a:r>
              <a:rPr lang="en-US" dirty="0" smtClean="0">
                <a:solidFill>
                  <a:schemeClr val="tx2">
                    <a:lumMod val="40000"/>
                    <a:lumOff val="60000"/>
                  </a:schemeClr>
                </a:solidFill>
              </a:rPr>
              <a:t>ame </a:t>
            </a:r>
            <a:r>
              <a:rPr lang="en-US" dirty="0" smtClean="0">
                <a:solidFill>
                  <a:srgbClr val="C00000"/>
                </a:solidFill>
              </a:rPr>
              <a:t>C</a:t>
            </a:r>
            <a:r>
              <a:rPr lang="en-US" dirty="0" smtClean="0">
                <a:solidFill>
                  <a:schemeClr val="tx2">
                    <a:lumMod val="40000"/>
                    <a:lumOff val="60000"/>
                  </a:schemeClr>
                </a:solidFill>
              </a:rPr>
              <a:t>alling </a:t>
            </a:r>
          </a:p>
          <a:p>
            <a:pPr algn="ctr">
              <a:buFontTx/>
              <a:buChar char="-"/>
            </a:pPr>
            <a:r>
              <a:rPr lang="en-US" dirty="0" smtClean="0">
                <a:solidFill>
                  <a:srgbClr val="C00000"/>
                </a:solidFill>
              </a:rPr>
              <a:t>S</a:t>
            </a:r>
            <a:r>
              <a:rPr lang="en-US" dirty="0" smtClean="0">
                <a:solidFill>
                  <a:schemeClr val="tx2">
                    <a:lumMod val="40000"/>
                    <a:lumOff val="60000"/>
                  </a:schemeClr>
                </a:solidFill>
              </a:rPr>
              <a:t>tupid</a:t>
            </a:r>
          </a:p>
          <a:p>
            <a:pPr algn="ctr">
              <a:buFontTx/>
              <a:buChar char="-"/>
            </a:pPr>
            <a:r>
              <a:rPr lang="en-US" dirty="0" smtClean="0">
                <a:solidFill>
                  <a:srgbClr val="C00000"/>
                </a:solidFill>
              </a:rPr>
              <a:t>U</a:t>
            </a:r>
            <a:r>
              <a:rPr lang="en-US" dirty="0" smtClean="0">
                <a:solidFill>
                  <a:schemeClr val="tx2">
                    <a:lumMod val="40000"/>
                    <a:lumOff val="60000"/>
                  </a:schemeClr>
                </a:solidFill>
              </a:rPr>
              <a:t>gly</a:t>
            </a:r>
          </a:p>
          <a:p>
            <a:pPr algn="ctr">
              <a:buFontTx/>
              <a:buChar char="-"/>
            </a:pPr>
            <a:r>
              <a:rPr lang="en-US" dirty="0" smtClean="0">
                <a:solidFill>
                  <a:srgbClr val="C00000"/>
                </a:solidFill>
              </a:rPr>
              <a:t>F</a:t>
            </a:r>
            <a:r>
              <a:rPr lang="en-US" dirty="0" smtClean="0">
                <a:solidFill>
                  <a:schemeClr val="tx2">
                    <a:lumMod val="40000"/>
                    <a:lumOff val="60000"/>
                  </a:schemeClr>
                </a:solidFill>
              </a:rPr>
              <a:t>at</a:t>
            </a:r>
          </a:p>
          <a:p>
            <a:pPr algn="ctr">
              <a:buNone/>
            </a:pPr>
            <a:r>
              <a:rPr lang="en-US" dirty="0" smtClean="0">
                <a:solidFill>
                  <a:srgbClr val="C00000"/>
                </a:solidFill>
              </a:rPr>
              <a:t>G</a:t>
            </a:r>
            <a:r>
              <a:rPr lang="en-US" dirty="0" smtClean="0">
                <a:solidFill>
                  <a:schemeClr val="tx2">
                    <a:lumMod val="40000"/>
                    <a:lumOff val="60000"/>
                  </a:schemeClr>
                </a:solidFill>
              </a:rPr>
              <a:t>ossiping</a:t>
            </a:r>
          </a:p>
          <a:p>
            <a:pPr algn="ctr">
              <a:buFontTx/>
              <a:buChar char="-"/>
            </a:pPr>
            <a:r>
              <a:rPr lang="en-US" dirty="0" smtClean="0">
                <a:solidFill>
                  <a:srgbClr val="C00000"/>
                </a:solidFill>
              </a:rPr>
              <a:t>S</a:t>
            </a:r>
            <a:r>
              <a:rPr lang="en-US" dirty="0" smtClean="0">
                <a:solidFill>
                  <a:schemeClr val="tx2">
                    <a:lumMod val="40000"/>
                    <a:lumOff val="60000"/>
                  </a:schemeClr>
                </a:solidFill>
              </a:rPr>
              <a:t>he Said…</a:t>
            </a:r>
          </a:p>
          <a:p>
            <a:pPr algn="ctr">
              <a:buFontTx/>
              <a:buChar char="-"/>
            </a:pPr>
            <a:r>
              <a:rPr lang="en-US" dirty="0" smtClean="0">
                <a:solidFill>
                  <a:srgbClr val="C00000"/>
                </a:solidFill>
              </a:rPr>
              <a:t>H</a:t>
            </a:r>
            <a:r>
              <a:rPr lang="en-US" dirty="0" smtClean="0">
                <a:solidFill>
                  <a:schemeClr val="tx2">
                    <a:lumMod val="40000"/>
                    <a:lumOff val="60000"/>
                  </a:schemeClr>
                </a:solidFill>
              </a:rPr>
              <a:t>e Said…</a:t>
            </a:r>
          </a:p>
          <a:p>
            <a:pPr algn="ctr">
              <a:buNone/>
            </a:pPr>
            <a:r>
              <a:rPr lang="en-US" dirty="0" smtClean="0"/>
              <a:t>  </a:t>
            </a:r>
          </a:p>
          <a:p>
            <a:pPr algn="ct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after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1000"/>
                                        <p:tgtEl>
                                          <p:spTgt spid="6">
                                            <p:txEl>
                                              <p:pRg st="1" end="1"/>
                                            </p:txEl>
                                          </p:spTgt>
                                        </p:tgtEl>
                                      </p:cBhvr>
                                    </p:animEffect>
                                    <p:anim calcmode="lin" valueType="num">
                                      <p:cBhvr>
                                        <p:cTn id="14" dur="1000" fill="hold"/>
                                        <p:tgtEl>
                                          <p:spTgt spid="6">
                                            <p:txEl>
                                              <p:pRg st="1" end="1"/>
                                            </p:txEl>
                                          </p:spTgt>
                                        </p:tgtEl>
                                        <p:attrNameLst>
                                          <p:attrName>ppt_x</p:attrName>
                                        </p:attrNameLst>
                                      </p:cBhvr>
                                      <p:tavLst>
                                        <p:tav tm="0">
                                          <p:val>
                                            <p:strVal val="#ppt_x-.1"/>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par>
                          <p:cTn id="16" fill="hold">
                            <p:stCondLst>
                              <p:cond delay="35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anim calcmode="lin" valueType="num">
                                      <p:cBhvr>
                                        <p:cTn id="20" dur="1000" fill="hold"/>
                                        <p:tgtEl>
                                          <p:spTgt spid="6">
                                            <p:txEl>
                                              <p:pRg st="2" end="2"/>
                                            </p:txEl>
                                          </p:spTgt>
                                        </p:tgtEl>
                                        <p:attrNameLst>
                                          <p:attrName>ppt_x</p:attrName>
                                        </p:attrNameLst>
                                      </p:cBhvr>
                                      <p:tavLst>
                                        <p:tav tm="0">
                                          <p:val>
                                            <p:strVal val="#ppt_x-.1"/>
                                          </p:val>
                                        </p:tav>
                                        <p:tav tm="100000">
                                          <p:val>
                                            <p:strVal val="#ppt_x"/>
                                          </p:val>
                                        </p:tav>
                                      </p:tavLst>
                                    </p:anim>
                                    <p:anim calcmode="lin" valueType="num">
                                      <p:cBhvr>
                                        <p:cTn id="21" dur="10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par>
                          <p:cTn id="22" fill="hold">
                            <p:stCondLst>
                              <p:cond delay="480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1000"/>
                                        <p:tgtEl>
                                          <p:spTgt spid="6">
                                            <p:txEl>
                                              <p:pRg st="3" end="3"/>
                                            </p:txEl>
                                          </p:spTgt>
                                        </p:tgtEl>
                                      </p:cBhvr>
                                    </p:animEffect>
                                    <p:anim calcmode="lin" valueType="num">
                                      <p:cBhvr>
                                        <p:cTn id="26" dur="1000" fill="hold"/>
                                        <p:tgtEl>
                                          <p:spTgt spid="6">
                                            <p:txEl>
                                              <p:pRg st="3" end="3"/>
                                            </p:txEl>
                                          </p:spTgt>
                                        </p:tgtEl>
                                        <p:attrNameLst>
                                          <p:attrName>ppt_x</p:attrName>
                                        </p:attrNameLst>
                                      </p:cBhvr>
                                      <p:tavLst>
                                        <p:tav tm="0">
                                          <p:val>
                                            <p:strVal val="#ppt_x-.1"/>
                                          </p:val>
                                        </p:tav>
                                        <p:tav tm="100000">
                                          <p:val>
                                            <p:strVal val="#ppt_x"/>
                                          </p:val>
                                        </p:tav>
                                      </p:tavLst>
                                    </p:anim>
                                    <p:anim calcmode="lin" valueType="num">
                                      <p:cBhvr>
                                        <p:cTn id="27" dur="10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6000"/>
                            </p:stCondLst>
                            <p:childTnLst>
                              <p:par>
                                <p:cTn id="29" presetID="40" presetClass="entr" presetSubtype="0" fill="hold" nodeType="afterEffect">
                                  <p:stCondLst>
                                    <p:cond delay="0"/>
                                  </p:stCondLst>
                                  <p:iterate type="lt">
                                    <p:tmPct val="10000"/>
                                  </p:iterate>
                                  <p:childTnLst>
                                    <p:set>
                                      <p:cBhvr>
                                        <p:cTn id="30" dur="1" fill="hold">
                                          <p:stCondLst>
                                            <p:cond delay="0"/>
                                          </p:stCondLst>
                                        </p:cTn>
                                        <p:tgtEl>
                                          <p:spTgt spid="6">
                                            <p:txEl>
                                              <p:pRg st="4" end="4"/>
                                            </p:txEl>
                                          </p:spTgt>
                                        </p:tgtEl>
                                        <p:attrNameLst>
                                          <p:attrName>style.visibility</p:attrName>
                                        </p:attrNameLst>
                                      </p:cBhvr>
                                      <p:to>
                                        <p:strVal val="visible"/>
                                      </p:to>
                                    </p:set>
                                    <p:animEffect transition="in" filter="fade">
                                      <p:cBhvr>
                                        <p:cTn id="31" dur="1000"/>
                                        <p:tgtEl>
                                          <p:spTgt spid="6">
                                            <p:txEl>
                                              <p:pRg st="4" end="4"/>
                                            </p:txEl>
                                          </p:spTgt>
                                        </p:tgtEl>
                                      </p:cBhvr>
                                    </p:animEffect>
                                    <p:anim calcmode="lin" valueType="num">
                                      <p:cBhvr>
                                        <p:cTn id="32" dur="1000" fill="hold"/>
                                        <p:tgtEl>
                                          <p:spTgt spid="6">
                                            <p:txEl>
                                              <p:pRg st="4" end="4"/>
                                            </p:txEl>
                                          </p:spTgt>
                                        </p:tgtEl>
                                        <p:attrNameLst>
                                          <p:attrName>ppt_x</p:attrName>
                                        </p:attrNameLst>
                                      </p:cBhvr>
                                      <p:tavLst>
                                        <p:tav tm="0">
                                          <p:val>
                                            <p:strVal val="#ppt_x-.1"/>
                                          </p:val>
                                        </p:tav>
                                        <p:tav tm="100000">
                                          <p:val>
                                            <p:strVal val="#ppt_x"/>
                                          </p:val>
                                        </p:tav>
                                      </p:tavLst>
                                    </p:anim>
                                    <p:anim calcmode="lin" valueType="num">
                                      <p:cBhvr>
                                        <p:cTn id="33" dur="10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par>
                          <p:cTn id="34" fill="hold">
                            <p:stCondLst>
                              <p:cond delay="7800"/>
                            </p:stCondLst>
                            <p:childTnLst>
                              <p:par>
                                <p:cTn id="35" presetID="40" presetClass="entr" presetSubtype="0" fill="hold" nodeType="afterEffect">
                                  <p:stCondLst>
                                    <p:cond delay="0"/>
                                  </p:stCondLst>
                                  <p:iterate type="lt">
                                    <p:tmPct val="10000"/>
                                  </p:iterate>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1"/>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par>
                          <p:cTn id="40" fill="hold">
                            <p:stCondLst>
                              <p:cond delay="9500"/>
                            </p:stCondLst>
                            <p:childTnLst>
                              <p:par>
                                <p:cTn id="41" presetID="40" presetClass="entr" presetSubtype="0" fill="hold" nodeType="afterEffect">
                                  <p:stCondLst>
                                    <p:cond delay="0"/>
                                  </p:stCondLst>
                                  <p:iterate type="lt">
                                    <p:tmPct val="10000"/>
                                  </p:iterate>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1"/>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ctr">
              <a:buNone/>
            </a:pPr>
            <a:r>
              <a:rPr lang="en-US" sz="5400" dirty="0">
                <a:solidFill>
                  <a:srgbClr val="C00000"/>
                </a:solidFill>
              </a:rPr>
              <a:t>54</a:t>
            </a:r>
            <a:r>
              <a:rPr lang="en-US" sz="5400" dirty="0"/>
              <a:t> percent of students reported that witnessing physical </a:t>
            </a:r>
            <a:r>
              <a:rPr lang="en-US" sz="5400" dirty="0">
                <a:solidFill>
                  <a:srgbClr val="C00000"/>
                </a:solidFill>
              </a:rPr>
              <a:t>abuse at home </a:t>
            </a:r>
            <a:r>
              <a:rPr lang="en-US" sz="5400" dirty="0"/>
              <a:t>can </a:t>
            </a:r>
            <a:r>
              <a:rPr lang="en-US" sz="5400" dirty="0">
                <a:solidFill>
                  <a:srgbClr val="C00000"/>
                </a:solidFill>
              </a:rPr>
              <a:t>lead to violence</a:t>
            </a:r>
            <a:r>
              <a:rPr lang="en-US" sz="5400" dirty="0"/>
              <a:t> in school. </a:t>
            </a:r>
          </a:p>
          <a:p>
            <a:pPr>
              <a:buNone/>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a:buNone/>
            </a:pPr>
            <a:r>
              <a:rPr lang="en-US" sz="7200" dirty="0"/>
              <a:t>282,000 students that are reportedly attacked in high schools throughout the nation each month. </a:t>
            </a:r>
          </a:p>
          <a:p>
            <a:pPr algn="ctr">
              <a:buNone/>
            </a:pPr>
            <a:r>
              <a:rPr lang="en-US" sz="6600" dirty="0" smtClean="0">
                <a:solidFill>
                  <a:srgbClr val="C00000"/>
                </a:solidFill>
                <a:latin typeface="Broadway" pitchFamily="82" charset="0"/>
              </a:rPr>
              <a:t>282,000 per MONTH</a:t>
            </a:r>
            <a:endParaRPr lang="en-US" sz="8500" dirty="0">
              <a:solidFill>
                <a:srgbClr val="C00000"/>
              </a:solidFill>
              <a:latin typeface="Broadway" pitchFamily="8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609600"/>
            <a:ext cx="5334000" cy="5867400"/>
          </a:xfrm>
        </p:spPr>
        <p:txBody>
          <a:bodyPr>
            <a:noAutofit/>
          </a:bodyPr>
          <a:lstStyle/>
          <a:p>
            <a:pPr algn="l"/>
            <a:r>
              <a:rPr lang="en-US" sz="6600" dirty="0" smtClean="0"/>
              <a:t>Many </a:t>
            </a:r>
            <a:r>
              <a:rPr lang="en-US" sz="6600" dirty="0">
                <a:solidFill>
                  <a:srgbClr val="C00000"/>
                </a:solidFill>
              </a:rPr>
              <a:t>homosexual</a:t>
            </a:r>
            <a:r>
              <a:rPr lang="en-US" sz="6600" dirty="0"/>
              <a:t> individuals </a:t>
            </a:r>
            <a:r>
              <a:rPr lang="en-US" sz="6600" dirty="0" smtClean="0"/>
              <a:t>      are   the             </a:t>
            </a:r>
            <a:r>
              <a:rPr lang="en-US" sz="6600" dirty="0" smtClean="0">
                <a:solidFill>
                  <a:srgbClr val="C00000"/>
                </a:solidFill>
              </a:rPr>
              <a:t>target</a:t>
            </a:r>
            <a:r>
              <a:rPr lang="en-US" sz="6600" dirty="0" smtClean="0"/>
              <a:t>    of   bullying</a:t>
            </a:r>
            <a:r>
              <a:rPr lang="en-US" sz="6600" dirty="0"/>
              <a:t>.</a:t>
            </a:r>
            <a:br>
              <a:rPr lang="en-US" sz="6600" dirty="0"/>
            </a:br>
            <a:endParaRPr lang="en-US" sz="6600" dirty="0"/>
          </a:p>
        </p:txBody>
      </p:sp>
      <p:pic>
        <p:nvPicPr>
          <p:cNvPr id="6" name="Picture 5" descr="Police Target-Paper.jpg"/>
          <p:cNvPicPr>
            <a:picLocks noChangeAspect="1"/>
          </p:cNvPicPr>
          <p:nvPr/>
        </p:nvPicPr>
        <p:blipFill>
          <a:blip r:embed="rId2" cstate="print"/>
          <a:stretch>
            <a:fillRect/>
          </a:stretch>
        </p:blipFill>
        <p:spPr>
          <a:xfrm>
            <a:off x="533400" y="1066800"/>
            <a:ext cx="2807208" cy="4648200"/>
          </a:xfrm>
          <a:prstGeom prst="rect">
            <a:avLst/>
          </a:prstGeom>
        </p:spPr>
      </p:pic>
      <p:sp>
        <p:nvSpPr>
          <p:cNvPr id="7" name="TextBox 6"/>
          <p:cNvSpPr txBox="1"/>
          <p:nvPr/>
        </p:nvSpPr>
        <p:spPr>
          <a:xfrm>
            <a:off x="838200" y="1524000"/>
            <a:ext cx="2286000" cy="646331"/>
          </a:xfrm>
          <a:prstGeom prst="rect">
            <a:avLst/>
          </a:prstGeom>
          <a:noFill/>
        </p:spPr>
        <p:txBody>
          <a:bodyPr wrap="square" rtlCol="0">
            <a:spAutoFit/>
          </a:bodyPr>
          <a:lstStyle/>
          <a:p>
            <a:pPr algn="ctr"/>
            <a:r>
              <a:rPr lang="en-US" b="1" dirty="0" smtClean="0">
                <a:solidFill>
                  <a:srgbClr val="C00000"/>
                </a:solidFill>
                <a:latin typeface="Bradley Hand ITC" pitchFamily="66" charset="0"/>
              </a:rPr>
              <a:t>BULLY</a:t>
            </a:r>
          </a:p>
          <a:p>
            <a:pPr algn="ctr"/>
            <a:r>
              <a:rPr lang="en-US" b="1" dirty="0" smtClean="0">
                <a:solidFill>
                  <a:srgbClr val="C00000"/>
                </a:solidFill>
                <a:latin typeface="Bradley Hand ITC" pitchFamily="66" charset="0"/>
              </a:rPr>
              <a:t>TARGET</a:t>
            </a:r>
            <a:endParaRPr lang="en-US" b="1" dirty="0">
              <a:solidFill>
                <a:srgbClr val="C00000"/>
              </a:solidFill>
              <a:latin typeface="Bradley Hand ITC" pitchFamily="66"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257</Words>
  <Application>Microsoft Office PowerPoint</Application>
  <PresentationFormat>On-screen Show (4:3)</PresentationFormat>
  <Paragraphs>34</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OMG! She Did What??</vt:lpstr>
      <vt:lpstr>O O O O O O   1 2 3 4 5 6 7</vt:lpstr>
      <vt:lpstr>  15 percent of all students who don't show up for school report it to being out of fear of being bullied while at school.  “I haven’t seen that looser around lately” “eh...Prolly killed himself or somethin’” </vt:lpstr>
      <vt:lpstr>Bullying can include various types of behavior from physical attacks, to destroying one's personal property or clothing, verbal abuse, starting rumors, name calling, verbal attacks online as well as other forms of Cyberbullying.  </vt:lpstr>
      <vt:lpstr> Physical Bullying includes: Hitting   Pushing  Tripping  Slapping  Spitting  Punching Kicking Pulling Hair  Binding   </vt:lpstr>
      <vt:lpstr>Verbal Bullying Includes: </vt:lpstr>
      <vt:lpstr>Slide 7</vt:lpstr>
      <vt:lpstr>Slide 8</vt:lpstr>
      <vt:lpstr>Many homosexual individuals       are   the             target    of   bullying. </vt:lpstr>
      <vt:lpstr>30 percent of all completed suicides have been related to sexual identity crisis. </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OMG! She Did What??</dc:title>
  <dc:creator>Denisse</dc:creator>
  <cp:lastModifiedBy>Denisse</cp:lastModifiedBy>
  <cp:revision>32</cp:revision>
  <dcterms:created xsi:type="dcterms:W3CDTF">2011-07-28T14:17:22Z</dcterms:created>
  <dcterms:modified xsi:type="dcterms:W3CDTF">2011-07-28T16:49:06Z</dcterms:modified>
</cp:coreProperties>
</file>